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</p:sldMasterIdLst>
  <p:notesMasterIdLst>
    <p:notesMasterId r:id="rId7"/>
  </p:notesMasterIdLst>
  <p:handoutMasterIdLst>
    <p:handoutMasterId r:id="rId8"/>
  </p:handoutMasterIdLst>
  <p:sldIdLst>
    <p:sldId id="256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283034"/>
    <a:srgbClr val="FFC51E"/>
    <a:srgbClr val="E8C51E"/>
    <a:srgbClr val="FF9900"/>
    <a:srgbClr val="E9CA2F"/>
    <a:srgbClr val="DFBE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4632" autoAdjust="0"/>
  </p:normalViewPr>
  <p:slideViewPr>
    <p:cSldViewPr snapToGrid="0">
      <p:cViewPr>
        <p:scale>
          <a:sx n="75" d="100"/>
          <a:sy n="75" d="100"/>
        </p:scale>
        <p:origin x="-1128" y="-114"/>
      </p:cViewPr>
      <p:guideLst>
        <p:guide orient="horz" pos="4203"/>
        <p:guide orient="horz" pos="1023"/>
        <p:guide orient="horz" pos="1316"/>
        <p:guide pos="338"/>
        <p:guide pos="1512"/>
        <p:guide pos="2796"/>
        <p:guide pos="1633"/>
        <p:guide pos="4138"/>
        <p:guide pos="5422"/>
        <p:guide pos="2962"/>
        <p:guide pos="42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5EF207-592C-4F18-AE72-460BC6F98034}" type="datetimeFigureOut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0CF63F-48E2-4182-88C9-A9250BDCB5C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D6FF8D6-EA6B-445C-9066-B17ECB69C20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77B68-592E-4274-A249-1EAB2611F02F}" type="slidenum">
              <a:rPr lang="sl-SI" smtClean="0"/>
              <a:pPr/>
              <a:t>1</a:t>
            </a:fld>
            <a:endParaRPr lang="sl-SI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AC4F4-1A7B-483D-A6CC-45E618321E9A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5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6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110E-A3F0-42F7-BF6D-875A0F8F0D0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DB98-6499-4A14-906D-CDDF50710F60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5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6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BCD21-824E-491E-9F6D-1CFB634406C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FA6D8-F54F-4295-81CB-0387F0D30073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5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6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162D-21E0-499E-A344-9F6AF874AE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2089150"/>
            <a:ext cx="3959225" cy="130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959225" cy="130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F8BA3-6BF3-43DA-B8E0-9E412EFE9D1F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6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7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BD0D-920A-4BBF-8846-0B5A85019C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E87B-49DC-4B65-BBC5-55C738E50523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8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9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3BCF-DBD4-4A90-A40D-4F22B5860F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C641-B421-44ED-AD5C-52D0F1858FD3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4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5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99C31-2CE8-4FF8-BDDF-05C144B742B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BA98A-4951-48D9-B085-24C1B382F419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3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4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A158-435D-42AC-9392-CA129551B78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7F58D-3211-41CD-B10E-416F0B5DC25B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6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7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1F42-059C-407E-9C5D-B4C76015E91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D460-AFEF-4D38-BAF8-950306EECFF4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6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7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3242-27F2-40C6-BF94-D6D6A42935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6E74-358B-4ED2-97B9-0586EE15EAFB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5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6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D7C38-CDE0-4FAF-8F7E-8EBD0F5B033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1327150"/>
            <a:ext cx="2017712" cy="206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1327150"/>
            <a:ext cx="5900738" cy="206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FB81-93E4-451A-9720-7708B82D1499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5" name="Rectangle 3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6" name="Rectangle 3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3D7F1-8D73-4CDD-BA7A-CF09439E036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0" descr="podlaga_crte1"/>
          <p:cNvPicPr>
            <a:picLocks noChangeAspect="1" noChangeArrowheads="1"/>
          </p:cNvPicPr>
          <p:nvPr userDrawn="1"/>
        </p:nvPicPr>
        <p:blipFill>
          <a:blip r:embed="rId13"/>
          <a:srcRect l="9689" t="-430"/>
          <a:stretch>
            <a:fillRect/>
          </a:stretch>
        </p:blipFill>
        <p:spPr bwMode="auto">
          <a:xfrm>
            <a:off x="0" y="1768475"/>
            <a:ext cx="91440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80" descr="PAful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649788" y="522288"/>
            <a:ext cx="417988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17" name="Rectangle 141"/>
          <p:cNvSpPr>
            <a:spLocks noChangeArrowheads="1"/>
          </p:cNvSpPr>
          <p:nvPr userDrawn="1"/>
        </p:nvSpPr>
        <p:spPr bwMode="auto">
          <a:xfrm>
            <a:off x="0" y="1520825"/>
            <a:ext cx="9144000" cy="2809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 sz="1800"/>
          </a:p>
        </p:txBody>
      </p:sp>
      <p:sp>
        <p:nvSpPr>
          <p:cNvPr id="24758" name="Line 182"/>
          <p:cNvSpPr>
            <a:spLocks noChangeShapeType="1"/>
          </p:cNvSpPr>
          <p:nvPr userDrawn="1"/>
        </p:nvSpPr>
        <p:spPr bwMode="auto">
          <a:xfrm>
            <a:off x="0" y="620395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 sz="1800"/>
          </a:p>
        </p:txBody>
      </p:sp>
      <p:sp>
        <p:nvSpPr>
          <p:cNvPr id="1030" name="Rectangle 187"/>
          <p:cNvSpPr>
            <a:spLocks noGrp="1" noChangeArrowheads="1"/>
          </p:cNvSpPr>
          <p:nvPr>
            <p:ph type="title"/>
          </p:nvPr>
        </p:nvSpPr>
        <p:spPr bwMode="auto">
          <a:xfrm>
            <a:off x="536575" y="2579688"/>
            <a:ext cx="8070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cover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90" descr="Pasic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86" descr="PAful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835650" y="263525"/>
            <a:ext cx="29067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5" name="Rectangle 291"/>
          <p:cNvSpPr>
            <a:spLocks noChangeArrowheads="1"/>
          </p:cNvSpPr>
          <p:nvPr userDrawn="1"/>
        </p:nvSpPr>
        <p:spPr bwMode="auto">
          <a:xfrm>
            <a:off x="0" y="920750"/>
            <a:ext cx="9144000" cy="134938"/>
          </a:xfrm>
          <a:prstGeom prst="rect">
            <a:avLst/>
          </a:prstGeom>
          <a:solidFill>
            <a:srgbClr val="FFC51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 sz="1800"/>
          </a:p>
        </p:txBody>
      </p:sp>
      <p:sp>
        <p:nvSpPr>
          <p:cNvPr id="1316" name="Text Box 292"/>
          <p:cNvSpPr txBox="1">
            <a:spLocks noChangeArrowheads="1"/>
          </p:cNvSpPr>
          <p:nvPr userDrawn="1"/>
        </p:nvSpPr>
        <p:spPr bwMode="auto">
          <a:xfrm>
            <a:off x="393700" y="168275"/>
            <a:ext cx="328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800" b="0">
                <a:solidFill>
                  <a:srgbClr val="969696"/>
                </a:solidFill>
                <a:latin typeface="Tahoma" pitchFamily="34" charset="0"/>
              </a:rPr>
              <a:t>Turning Data into Profit!</a:t>
            </a:r>
          </a:p>
        </p:txBody>
      </p:sp>
      <p:sp>
        <p:nvSpPr>
          <p:cNvPr id="1319" name="Line 295"/>
          <p:cNvSpPr>
            <a:spLocks noChangeShapeType="1"/>
          </p:cNvSpPr>
          <p:nvPr userDrawn="1"/>
        </p:nvSpPr>
        <p:spPr bwMode="auto">
          <a:xfrm>
            <a:off x="0" y="644207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 sz="1800"/>
          </a:p>
        </p:txBody>
      </p:sp>
      <p:sp>
        <p:nvSpPr>
          <p:cNvPr id="1320" name="Line 296"/>
          <p:cNvSpPr>
            <a:spLocks noChangeShapeType="1"/>
          </p:cNvSpPr>
          <p:nvPr userDrawn="1"/>
        </p:nvSpPr>
        <p:spPr bwMode="auto">
          <a:xfrm>
            <a:off x="7734300" y="6442075"/>
            <a:ext cx="0" cy="415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 sz="1800"/>
          </a:p>
        </p:txBody>
      </p:sp>
      <p:sp>
        <p:nvSpPr>
          <p:cNvPr id="13320" name="Rectangle 297"/>
          <p:cNvSpPr>
            <a:spLocks noGrp="1" noChangeArrowheads="1"/>
          </p:cNvSpPr>
          <p:nvPr>
            <p:ph type="title"/>
          </p:nvPr>
        </p:nvSpPr>
        <p:spPr bwMode="auto">
          <a:xfrm>
            <a:off x="536575" y="1327150"/>
            <a:ext cx="8070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3321" name="Rectangle 2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5" y="2089150"/>
            <a:ext cx="80708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324" name="Rectangle 3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3350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fld id="{0DDA1292-36BF-4206-ADB8-F774C23633C1}" type="datetime1">
              <a:rPr lang="sl-SI"/>
              <a:pPr>
                <a:defRPr/>
              </a:pPr>
              <a:t>15.4.2010</a:t>
            </a:fld>
            <a:endParaRPr lang="sl-SI"/>
          </a:p>
        </p:txBody>
      </p:sp>
      <p:sp>
        <p:nvSpPr>
          <p:cNvPr id="1325" name="Rectangle 3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3675" y="6483350"/>
            <a:ext cx="4600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sl-SI"/>
              <a:t>Company Confidental</a:t>
            </a:r>
          </a:p>
        </p:txBody>
      </p:sp>
      <p:sp>
        <p:nvSpPr>
          <p:cNvPr id="1326" name="Rectangle 3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05750" y="6483350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B6E1F13-F825-4BE1-AB2F-E07B83AAB6D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u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714375" indent="-1714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76325" indent="-180975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38275" indent="-180975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95475" indent="-18097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352675" indent="-18097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809875" indent="-18097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267075" indent="-18097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09600" y="2501900"/>
            <a:ext cx="7772400" cy="3454400"/>
          </a:xfrm>
        </p:spPr>
        <p:txBody>
          <a:bodyPr/>
          <a:lstStyle/>
          <a:p>
            <a:pPr algn="ctr" eaLnBrk="1" hangingPunct="1"/>
            <a:r>
              <a:rPr lang="sl-SI" sz="4000" smtClean="0">
                <a:latin typeface="Arial" charset="0"/>
              </a:rPr>
              <a:t>Podiramo obzidja med podjetji</a:t>
            </a:r>
            <a:r>
              <a:rPr lang="sl-SI" sz="4000" smtClean="0">
                <a:latin typeface="Verdana" pitchFamily="34" charset="0"/>
              </a:rPr>
              <a:t/>
            </a:r>
            <a:br>
              <a:rPr lang="sl-SI" sz="4000" smtClean="0">
                <a:latin typeface="Verdana" pitchFamily="34" charset="0"/>
              </a:rPr>
            </a:br>
            <a:r>
              <a:rPr lang="sl-SI" sz="4000" smtClean="0">
                <a:latin typeface="Verdana" pitchFamily="34" charset="0"/>
              </a:rPr>
              <a:t>             </a:t>
            </a:r>
            <a:r>
              <a:rPr lang="sl-SI" smtClean="0">
                <a:latin typeface="Verdana" pitchFamily="34" charset="0"/>
              </a:rPr>
              <a:t/>
            </a:r>
            <a:br>
              <a:rPr lang="sl-SI" smtClean="0">
                <a:latin typeface="Verdana" pitchFamily="34" charset="0"/>
              </a:rPr>
            </a:br>
            <a:r>
              <a:rPr lang="sl-SI" sz="2000" smtClean="0">
                <a:latin typeface="Arial" charset="0"/>
              </a:rPr>
              <a:t>Simon Klemen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61975" y="6372225"/>
            <a:ext cx="858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200" b="0">
                <a:latin typeface="Verdana" pitchFamily="34" charset="0"/>
              </a:rPr>
              <a:t>DataLab Tehnologije d.d.	    	                                                 matejak@datalab.si</a:t>
            </a:r>
          </a:p>
          <a:p>
            <a:r>
              <a:rPr lang="sl-SI" sz="1200" b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4975" y="6486525"/>
            <a:ext cx="5943600" cy="244475"/>
          </a:xfrm>
          <a:noFill/>
        </p:spPr>
        <p:txBody>
          <a:bodyPr/>
          <a:lstStyle/>
          <a:p>
            <a:pPr algn="ctr"/>
            <a:r>
              <a:rPr lang="sl-SI" smtClean="0">
                <a:latin typeface="Verdana" pitchFamily="34" charset="0"/>
              </a:rPr>
              <a:t>Podiramo obzidja med podjetji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8B38E8-6F58-49F4-85AF-EB7CF76C37FF}" type="slidenum">
              <a:rPr lang="sl-SI" smtClean="0">
                <a:latin typeface="Verdana" pitchFamily="34" charset="0"/>
              </a:rPr>
              <a:pPr/>
              <a:t>2</a:t>
            </a:fld>
            <a:endParaRPr lang="sl-SI" smtClean="0">
              <a:latin typeface="Verdana" pitchFamily="34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47675" y="1762125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sl-SI" sz="2400">
                <a:latin typeface="Tahoma" pitchFamily="34" charset="0"/>
              </a:rPr>
              <a:t>E-Računovodstvo (e-Accounting):</a:t>
            </a:r>
          </a:p>
          <a:p>
            <a:pPr>
              <a:buFont typeface="Arial" charset="0"/>
              <a:buNone/>
            </a:pPr>
            <a:r>
              <a:rPr lang="sl-SI" i="1"/>
              <a:t>»e-računovodstvo je uporaba internetnih tehnologij za namene računovodstva. Podobno kot je e-pošta elektronska različica navadne, papirnate pošte.«</a:t>
            </a:r>
            <a:endParaRPr lang="sl-SI" sz="2400">
              <a:latin typeface="Tahoma" pitchFamily="34" charset="0"/>
            </a:endParaRPr>
          </a:p>
          <a:p>
            <a:pPr>
              <a:buFont typeface="Arial" charset="0"/>
              <a:buNone/>
            </a:pPr>
            <a:endParaRPr lang="sl-SI" sz="2400">
              <a:latin typeface="Tahoma" pitchFamily="34" charset="0"/>
            </a:endParaRPr>
          </a:p>
          <a:p>
            <a:pPr>
              <a:buFont typeface="Arial" charset="0"/>
              <a:buNone/>
            </a:pPr>
            <a:r>
              <a:rPr lang="sl-SI" sz="2400">
                <a:latin typeface="Tahoma" pitchFamily="34" charset="0"/>
              </a:rPr>
              <a:t>Značilnosti e-računovodstva: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l-SI" sz="1800">
                <a:latin typeface="Tahoma" pitchFamily="34" charset="0"/>
              </a:rPr>
              <a:t> Brezpapirno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l-SI" sz="1800">
                <a:latin typeface="Tahoma" pitchFamily="34" charset="0"/>
              </a:rPr>
              <a:t> Oddaljeno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l-SI" sz="1800">
                <a:latin typeface="Tahoma" pitchFamily="34" charset="0"/>
              </a:rPr>
              <a:t> Up-to-date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sl-SI" sz="1800">
              <a:latin typeface="Tahoma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 txBox="1">
            <a:spLocks noGrp="1"/>
          </p:cNvSpPr>
          <p:nvPr/>
        </p:nvSpPr>
        <p:spPr bwMode="auto">
          <a:xfrm>
            <a:off x="1704975" y="6486525"/>
            <a:ext cx="594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l-SI" sz="1200" b="0">
                <a:latin typeface="Verdana" pitchFamily="34" charset="0"/>
              </a:rPr>
              <a:t>Podiramo obzidja med podjetji</a:t>
            </a:r>
          </a:p>
        </p:txBody>
      </p:sp>
      <p:sp>
        <p:nvSpPr>
          <p:cNvPr id="30722" name="Slide Number Placeholder 5"/>
          <p:cNvSpPr txBox="1">
            <a:spLocks noGrp="1"/>
          </p:cNvSpPr>
          <p:nvPr/>
        </p:nvSpPr>
        <p:spPr bwMode="auto">
          <a:xfrm>
            <a:off x="7905750" y="6483350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9054EB0-A0D0-4B86-849C-C562A0C37B11}" type="slidenum">
              <a:rPr lang="sl-SI" sz="1200" b="0">
                <a:latin typeface="Verdana" pitchFamily="34" charset="0"/>
              </a:rPr>
              <a:pPr algn="r"/>
              <a:t>3</a:t>
            </a:fld>
            <a:endParaRPr lang="sl-SI" sz="1200" b="0">
              <a:latin typeface="Verdana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47675" y="1254125"/>
            <a:ext cx="8229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sl-SI" sz="2400"/>
              <a:t>Shema:</a:t>
            </a:r>
            <a:endParaRPr lang="sl-SI" sz="180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sl-SI" sz="1800"/>
          </a:p>
        </p:txBody>
      </p:sp>
      <p:grpSp>
        <p:nvGrpSpPr>
          <p:cNvPr id="30724" name="Group 9"/>
          <p:cNvGrpSpPr>
            <a:grpSpLocks/>
          </p:cNvGrpSpPr>
          <p:nvPr/>
        </p:nvGrpSpPr>
        <p:grpSpPr bwMode="auto">
          <a:xfrm>
            <a:off x="1987550" y="1822450"/>
            <a:ext cx="1009650" cy="800100"/>
            <a:chOff x="1252" y="1148"/>
            <a:chExt cx="636" cy="504"/>
          </a:xfrm>
        </p:grpSpPr>
        <p:pic>
          <p:nvPicPr>
            <p:cNvPr id="30750" name="Picture 6" descr="skenn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52" y="1203"/>
              <a:ext cx="372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1" name="Picture 8" descr="računalni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4" y="1148"/>
              <a:ext cx="46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5" name="Group 10"/>
          <p:cNvGrpSpPr>
            <a:grpSpLocks/>
          </p:cNvGrpSpPr>
          <p:nvPr/>
        </p:nvGrpSpPr>
        <p:grpSpPr bwMode="auto">
          <a:xfrm>
            <a:off x="1314450" y="2432050"/>
            <a:ext cx="1009650" cy="800100"/>
            <a:chOff x="1252" y="1148"/>
            <a:chExt cx="636" cy="504"/>
          </a:xfrm>
        </p:grpSpPr>
        <p:pic>
          <p:nvPicPr>
            <p:cNvPr id="30748" name="Picture 11" descr="skenn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52" y="1203"/>
              <a:ext cx="372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9" name="Picture 12" descr="računalni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4" y="1148"/>
              <a:ext cx="46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6" name="Group 13"/>
          <p:cNvGrpSpPr>
            <a:grpSpLocks/>
          </p:cNvGrpSpPr>
          <p:nvPr/>
        </p:nvGrpSpPr>
        <p:grpSpPr bwMode="auto">
          <a:xfrm>
            <a:off x="463550" y="2978150"/>
            <a:ext cx="1009650" cy="800100"/>
            <a:chOff x="1252" y="1148"/>
            <a:chExt cx="636" cy="504"/>
          </a:xfrm>
        </p:grpSpPr>
        <p:pic>
          <p:nvPicPr>
            <p:cNvPr id="30746" name="Picture 14" descr="skenn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52" y="1203"/>
              <a:ext cx="372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7" name="Picture 15" descr="računalni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4" y="1148"/>
              <a:ext cx="46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7" name="Picture 16" descr="računaln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4806950"/>
            <a:ext cx="73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7" descr="računaln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600" y="4857750"/>
            <a:ext cx="73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8" descr="računaln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4870450"/>
            <a:ext cx="736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9" descr="požarni z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5550" y="4168775"/>
            <a:ext cx="515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21" descr="požarni z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5450" y="3863975"/>
            <a:ext cx="515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22" descr="požarni z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2025" y="3884613"/>
            <a:ext cx="5715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20" descr="sqlser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7800" y="4578350"/>
            <a:ext cx="10572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3" descr="Baz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750" y="1219200"/>
            <a:ext cx="4953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24" descr="Baz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3950" y="2971800"/>
            <a:ext cx="4953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Text Box 26"/>
          <p:cNvSpPr txBox="1">
            <a:spLocks noChangeArrowheads="1"/>
          </p:cNvSpPr>
          <p:nvPr/>
        </p:nvSpPr>
        <p:spPr bwMode="auto">
          <a:xfrm>
            <a:off x="5978525" y="1611313"/>
            <a:ext cx="1090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9900"/>
                </a:solidFill>
              </a:rPr>
              <a:t>BANKE</a:t>
            </a:r>
          </a:p>
        </p:txBody>
      </p:sp>
      <p:sp>
        <p:nvSpPr>
          <p:cNvPr id="30737" name="Text Box 27"/>
          <p:cNvSpPr txBox="1">
            <a:spLocks noChangeArrowheads="1"/>
          </p:cNvSpPr>
          <p:nvPr/>
        </p:nvSpPr>
        <p:spPr bwMode="auto">
          <a:xfrm>
            <a:off x="6791325" y="3351213"/>
            <a:ext cx="124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9900"/>
                </a:solidFill>
              </a:rPr>
              <a:t>DRŽAVA</a:t>
            </a:r>
          </a:p>
        </p:txBody>
      </p:sp>
      <p:sp>
        <p:nvSpPr>
          <p:cNvPr id="30738" name="Text Box 28"/>
          <p:cNvSpPr txBox="1">
            <a:spLocks noChangeArrowheads="1"/>
          </p:cNvSpPr>
          <p:nvPr/>
        </p:nvSpPr>
        <p:spPr bwMode="auto">
          <a:xfrm>
            <a:off x="238125" y="1827213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rgbClr val="FF9900"/>
                </a:solidFill>
              </a:rPr>
              <a:t>PODJETJE</a:t>
            </a:r>
          </a:p>
        </p:txBody>
      </p:sp>
      <p:sp>
        <p:nvSpPr>
          <p:cNvPr id="30739" name="Text Box 29"/>
          <p:cNvSpPr txBox="1">
            <a:spLocks noChangeArrowheads="1"/>
          </p:cNvSpPr>
          <p:nvPr/>
        </p:nvSpPr>
        <p:spPr bwMode="auto">
          <a:xfrm>
            <a:off x="492125" y="5762625"/>
            <a:ext cx="2544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9900"/>
                </a:solidFill>
              </a:rPr>
              <a:t>RAČUNOVODSTVO</a:t>
            </a:r>
          </a:p>
        </p:txBody>
      </p:sp>
      <p:pic>
        <p:nvPicPr>
          <p:cNvPr id="30740" name="Picture 30" descr="eart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14700" y="2720975"/>
            <a:ext cx="1044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AutoShape 31"/>
          <p:cNvSpPr>
            <a:spLocks noChangeArrowheads="1"/>
          </p:cNvSpPr>
          <p:nvPr/>
        </p:nvSpPr>
        <p:spPr bwMode="auto">
          <a:xfrm rot="-2559352">
            <a:off x="1866900" y="3979863"/>
            <a:ext cx="1617663" cy="381000"/>
          </a:xfrm>
          <a:prstGeom prst="leftRightArrow">
            <a:avLst>
              <a:gd name="adj1" fmla="val 50000"/>
              <a:gd name="adj2" fmla="val 8491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0742" name="AutoShape 32"/>
          <p:cNvSpPr>
            <a:spLocks noChangeArrowheads="1"/>
          </p:cNvSpPr>
          <p:nvPr/>
        </p:nvSpPr>
        <p:spPr bwMode="auto">
          <a:xfrm rot="-525217">
            <a:off x="2036763" y="3079750"/>
            <a:ext cx="1139825" cy="381000"/>
          </a:xfrm>
          <a:prstGeom prst="leftRightArrow">
            <a:avLst>
              <a:gd name="adj1" fmla="val 50000"/>
              <a:gd name="adj2" fmla="val 59833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0743" name="AutoShape 33"/>
          <p:cNvSpPr>
            <a:spLocks noChangeArrowheads="1"/>
          </p:cNvSpPr>
          <p:nvPr/>
        </p:nvSpPr>
        <p:spPr bwMode="auto">
          <a:xfrm rot="-2559352">
            <a:off x="4106863" y="2035175"/>
            <a:ext cx="1284287" cy="381000"/>
          </a:xfrm>
          <a:prstGeom prst="leftRightArrow">
            <a:avLst>
              <a:gd name="adj1" fmla="val 50000"/>
              <a:gd name="adj2" fmla="val 6741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0744" name="AutoShape 34"/>
          <p:cNvSpPr>
            <a:spLocks noChangeArrowheads="1"/>
          </p:cNvSpPr>
          <p:nvPr/>
        </p:nvSpPr>
        <p:spPr bwMode="auto">
          <a:xfrm rot="270973">
            <a:off x="4495800" y="3179763"/>
            <a:ext cx="1617663" cy="381000"/>
          </a:xfrm>
          <a:prstGeom prst="leftRightArrow">
            <a:avLst>
              <a:gd name="adj1" fmla="val 50000"/>
              <a:gd name="adj2" fmla="val 8491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0745" name="AutoShape 35"/>
          <p:cNvSpPr>
            <a:spLocks noChangeArrowheads="1"/>
          </p:cNvSpPr>
          <p:nvPr/>
        </p:nvSpPr>
        <p:spPr bwMode="auto">
          <a:xfrm rot="-6170795">
            <a:off x="3718719" y="3798094"/>
            <a:ext cx="588962" cy="381000"/>
          </a:xfrm>
          <a:prstGeom prst="leftRightArrow">
            <a:avLst>
              <a:gd name="adj1" fmla="val 50000"/>
              <a:gd name="adj2" fmla="val 3091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 txBox="1">
            <a:spLocks noGrp="1"/>
          </p:cNvSpPr>
          <p:nvPr/>
        </p:nvSpPr>
        <p:spPr bwMode="auto">
          <a:xfrm>
            <a:off x="1704975" y="6486525"/>
            <a:ext cx="594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l-SI" sz="1200" b="0">
                <a:latin typeface="Verdana" pitchFamily="34" charset="0"/>
              </a:rPr>
              <a:t>Podiramo obzidja med podjetji</a:t>
            </a:r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7905750" y="6483350"/>
            <a:ext cx="78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6B8EE28-34CE-485D-8EFD-CD5928CE7C7D}" type="slidenum">
              <a:rPr lang="sl-SI" sz="1200" b="0">
                <a:latin typeface="Verdana" pitchFamily="34" charset="0"/>
              </a:rPr>
              <a:pPr algn="r"/>
              <a:t>4</a:t>
            </a:fld>
            <a:endParaRPr lang="sl-SI" sz="1200" b="0">
              <a:latin typeface="Verdana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47675" y="1762125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sl-SI" sz="2400">
                <a:latin typeface="Tahoma" pitchFamily="34" charset="0"/>
              </a:rPr>
              <a:t>Prihodnost e-računovodstva:</a:t>
            </a:r>
          </a:p>
          <a:p>
            <a:pPr>
              <a:buFont typeface="Wingdings" pitchFamily="2" charset="2"/>
              <a:buChar char="§"/>
            </a:pPr>
            <a:r>
              <a:rPr lang="sl-SI" sz="1800">
                <a:latin typeface="Tahoma" pitchFamily="34" charset="0"/>
              </a:rPr>
              <a:t>Elektronska izmenjava podatkov podjetje vs. država (AJPES, DURS, eVEM)</a:t>
            </a:r>
          </a:p>
          <a:p>
            <a:pPr>
              <a:buFont typeface="Wingdings" pitchFamily="2" charset="2"/>
              <a:buChar char="§"/>
            </a:pPr>
            <a:r>
              <a:rPr lang="sl-SI" sz="1800">
                <a:latin typeface="Tahoma" pitchFamily="34" charset="0"/>
              </a:rPr>
              <a:t>Elektronska izmenjava podatkov podjetje vs. podjetje (eSlog)</a:t>
            </a:r>
          </a:p>
          <a:p>
            <a:pPr>
              <a:buFont typeface="Arial" charset="0"/>
              <a:buNone/>
            </a:pPr>
            <a:endParaRPr lang="sl-SI" sz="1800">
              <a:latin typeface="Tahoma" pitchFamily="34" charset="0"/>
            </a:endParaRPr>
          </a:p>
          <a:p>
            <a:pPr>
              <a:buFont typeface="Arial" charset="0"/>
              <a:buNone/>
            </a:pPr>
            <a:r>
              <a:rPr lang="sl-SI" sz="2400">
                <a:latin typeface="Tahoma" pitchFamily="34" charset="0"/>
              </a:rPr>
              <a:t>Cilj e-računovodstva?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sl-SI" sz="1800">
                <a:latin typeface="Tahoma" pitchFamily="34" charset="0"/>
              </a:rPr>
              <a:t> Brezpapirno poslovanje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8166</TotalTime>
  <Words>77</Words>
  <Application>Microsoft Office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Tahoma</vt:lpstr>
      <vt:lpstr>Verdana</vt:lpstr>
      <vt:lpstr>Wingdings</vt:lpstr>
      <vt:lpstr>Custom Design</vt:lpstr>
      <vt:lpstr>Privzeti načrt</vt:lpstr>
      <vt:lpstr>Podiramo obzidja med podjetji               Simon Klemen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helenam</dc:creator>
  <cp:lastModifiedBy>Simon Klemen</cp:lastModifiedBy>
  <cp:revision>288</cp:revision>
  <dcterms:created xsi:type="dcterms:W3CDTF">2005-10-01T22:27:36Z</dcterms:created>
  <dcterms:modified xsi:type="dcterms:W3CDTF">2010-04-15T06:36:13Z</dcterms:modified>
</cp:coreProperties>
</file>